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</p:sldMasterIdLst>
  <p:notesMasterIdLst>
    <p:notesMasterId r:id="rId8"/>
  </p:notesMasterIdLst>
  <p:sldIdLst>
    <p:sldId id="262" r:id="rId2"/>
    <p:sldId id="256" r:id="rId3"/>
    <p:sldId id="257" r:id="rId4"/>
    <p:sldId id="258" r:id="rId5"/>
    <p:sldId id="259" r:id="rId6"/>
    <p:sldId id="260" r:id="rId7"/>
  </p:sldIdLst>
  <p:sldSz cx="14630400" cy="8229600"/>
  <p:notesSz cx="8229600" cy="14630400"/>
  <p:embeddedFontLst>
    <p:embeddedFont>
      <p:font typeface="DM Sans 14pt Medium"/>
      <p:regular r:id="rId9"/>
      <p:italic r:id="rId10"/>
    </p:embeddedFont>
    <p:embeddedFont>
      <p:font typeface="DM Sans Medium" pitchFamily="2" charset="0"/>
      <p:regular r:id="rId11"/>
    </p:embeddedFont>
    <p:embeddedFont>
      <p:font typeface="Inter" panose="020B0604020202020204" charset="0"/>
      <p:regular r:id="rId12"/>
      <p:bold r:id="rId13"/>
      <p:italic r:id="rId14"/>
      <p:boldItalic r:id="rId15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13:13:14.437"/>
    </inkml:context>
    <inkml:brush xml:id="br0">
      <inkml:brushProperty name="width" value="0.05" units="cm"/>
      <inkml:brushProperty name="height" value="0.05" units="cm"/>
      <inkml:brushProperty name="color" value="#F1F2F3"/>
    </inkml:brush>
  </inkml:definitions>
  <inkml:trace contextRef="#ctx0" brushRef="#br0">3 28 24575,'21'-2'0,"8"1"0,-28 2 0,0-1 0,0 1 0,0 0 0,-1 0 0,1 0 0,0 0 0,0-1 0,0 1 0,-1 0 0,1 1 0,0-1 0,-1 0 0,1 0 0,-1 0 0,1 0 0,-1 0 0,0 0 0,1 1 0,-1-1 0,0 0 0,0 0 0,0 1 0,0-1 0,0 0 0,0 2 0,0 8 0,-1 1 0,0-1 0,-1 1 0,0-1 0,0 1 0,-8 20 0,5-17 0,0 10 0,4-22 0,1-12 0,1 1 0,-1-101 0,0 63 0,0 35 0,0 12 0,0 12 0,1-1 0,1 0 0,0-1 0,0 1 0,2 0 0,-1-1 0,1 1 0,1-1 0,0 0 0,0 0 0,9 11 0,-12-39 0,-8-15 0,-5-6 0,10 32 0,0-1 0,-1 1 0,0-1 0,-1 1 0,1 0 0,-1 0 0,-6-10 0,9 16 0,0 0 0,0 0 0,0 0 0,0-1 0,-1 1 0,1 0 0,0 0 0,0 0 0,0 0 0,0 0 0,0-1 0,-1 1 0,1 0 0,0 0 0,0 0 0,0 0 0,0 0 0,-1 0 0,1 0 0,0 0 0,0 0 0,0 0 0,-1 0 0,1 0 0,0 0 0,0 0 0,0 0 0,0 0 0,-1 0 0,1 0 0,0 0 0,0 0 0,0 0 0,-1 0 0,1 0 0,0 0 0,0 0 0,0 0 0,0 0 0,-1 0 0,1 1 0,0-1 0,0 0 0,0 0 0,-6 12 0,-2 20 0,7-26 0,-7 27 0,2-1 0,-2 45 0,15-106 0,-4 23 0,-1 0 0,-1-1 0,1 1 0,-1 0 0,1-10 0,-3-52 0,1 43 0,0 36 0,4 174 0,0-207 0,0 0 0,0-41 0,-2 40 0,-2 10 0,2 6 0,-1 0 0,-1 0 0,0-1 0,0 1 0,0 0 0,-1 0 0,0 0 0,0 0 0,-1 0 0,1 0 0,-5-8 0,6 15 0,0 0 0,0 0 0,0 0 0,0 0 0,0 0 0,0 0 0,-1-1 0,1 1 0,0 0 0,0 0 0,0 0 0,0 0 0,0 0 0,-1 0 0,1 0 0,0 0 0,0 0 0,0 0 0,0 0 0,0 0 0,-1 0 0,1 0 0,0 0 0,0 0 0,0 0 0,0 0 0,0 0 0,-1 0 0,1 0 0,0 0 0,0 0 0,0 1 0,0-1 0,0 0 0,-1 0 0,1 0 0,0 0 0,0 0 0,0 0 0,0 0 0,0 1 0,0-1 0,0 0 0,0 0 0,0 0 0,-1 0 0,1 0 0,0 0 0,0 1 0,0-1 0,0 0 0,0 0 0,0 0 0,0 0 0,0 1 0,-6 16 0,0 16 0,-2 94 0,7-162 0,0 19 0,1-1 0,0 1 0,2-1 0,-1 1 0,6-17 0,-9 45 0,1 0 0,0 0 0,1 1 0,2 19 0,0 8 0,-3 15 0,3 58 0,2-101 0,2-20 0,2-22 0,0-135 0,-8 367 0,1-260 0,-3-64 0,1 118 0,-1 12 0,-4 25 0,2-4 0,-5 59 0,10-87 0,4-8 0,3-15 0,0-34 0,-4 38 0,-1 0 0,0-30 0,-4 97 0,0 0 0,2-40 0,0-19 0,2-8 0,1 0 0,0 1 0,2-1 0,9-22 0,-13 37 0,-4 12 0,2 1 0,-1 0 0,1-1 0,2 15 0,0 8 0,-2 15 0,0-44 0,0-6 0,0-25 0,0-1 0,0 54 0,0 48 0,0-45 0,0-26 0,0-12 0,0-9 0,0 1 0,-10 41 0,-9 48 0,17-69-80,2-10 280,2-10-1685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13:13:35.369"/>
    </inkml:context>
    <inkml:brush xml:id="br0">
      <inkml:brushProperty name="width" value="0.05" units="cm"/>
      <inkml:brushProperty name="height" value="0.05" units="cm"/>
      <inkml:brushProperty name="color" value="#F1F2F3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30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71BE-DE6C-8C4D-879A-B73D290CE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1D429-E947-22A9-2EE2-9EACCFBEE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6FE2-5940-1CEE-8C7C-C412B8A6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8C8B-2FAC-9CE5-D13B-6449708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1D52-F837-941C-E764-09C522BF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563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394E-4951-CA8F-EF64-35EA7A90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E69BF-FA46-7B0F-0884-904CC1ED4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37DF-C9DF-1E42-FEA3-FEE70848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556D-658F-F88F-94FA-96562DBB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382A5-1D4F-19A0-0934-294D799E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7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B367A-2203-69C2-759F-7502B6F3F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E1A29-C46E-6C4F-9666-BFDF5065A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6FF6B-AA4D-3EE8-23D7-405F58C1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D0CE-2701-FE6E-419E-6FA6B813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F594-56E8-ADE1-9B37-E348C1C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519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104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5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24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080-E76E-12F5-30A4-9E4B43A2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0626-679B-8E1A-E0CD-FD07DBC3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1901-DACF-1E00-1F2F-0D05163D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CA0E-40A5-B8E6-58DC-A4D4C949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90120-B49D-9DFB-322B-9381A97E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48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72CF-4D58-E07D-4813-1143576D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6172-156C-D990-46B6-20776FDBE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F66F7-29DF-C97B-3A91-08E4B722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9861-0E0C-0D78-769E-2232FEFA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BA4A-DB56-4B85-8EE3-F32F6478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334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D0B4-C238-5E59-F531-DB039521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6CCB-058E-248D-CCF7-D923B69A0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D2EB9-D2F8-8BB9-FBAE-A5DC5EB52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F0CA-3ADD-2799-EFA7-C7ADBE3E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69F6-38DE-75DC-3DCD-5FB06283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14CF2-AA82-6F6D-5ED1-F943BD54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116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ACAE-1891-77FE-EBCB-73CC3411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D9208-D89B-7C25-447A-F83D4393C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27975-3BBA-32A3-FD47-33741B71A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8DED-5B5F-CECC-A647-F502F208C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52DBE-5D0B-711C-C7A5-5E5AA6364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EA642-8ED3-C686-A610-460A286C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67F91-DD21-EEA9-F144-1F690CD2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6CE34-D929-BD02-DE8E-8A4E4436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142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631C-E730-DAB0-AC02-46D3F05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121F6-C1D3-A8FE-5D4A-22FEA841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A269C-8D51-E15D-ECFF-ECB931EA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D94F-9968-C0D7-F56B-93EBE144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044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E397A-ED2E-6F0E-D4B5-D8EB53554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72585-7EF0-B75A-619E-902F91B7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E77DB-0ED9-1011-8013-289A88E5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4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8DA6-EB5B-D873-5472-9D028D67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8FEF-ED60-25AE-D0E8-AD65AC754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90528-7A21-CA00-7188-FBBB28F14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F3D27-42D0-128C-FF38-DC6CBD46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64D6-7F51-0608-DC76-8BDDF342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1C134-3C25-F84D-0D55-7E1B2F35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02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85D1-09A5-55DF-9446-6D92B0D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02C99-E975-F346-4045-3D3CC7671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DE04-CB0E-93CA-804A-E2FBE83BF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DD1F7-A5BC-75BC-89C2-3A7A50D6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12151-6BA7-2BCF-7C42-7BB9538F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5395B-F184-7FF7-360C-212A7B0F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660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0642F-9078-B44A-DD55-94630EE5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54F59-B6D6-240F-2C33-FB83249C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0622-3CCA-0E84-579D-9E713AD0E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19/12/25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9C5FF-E22F-7116-9909-634101CC4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7A3E-B1B1-CA2A-3FAE-16A7E0A8A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2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06798" y="3363516"/>
            <a:ext cx="10616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Tech Support Triage Model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Abed, Amit &amp; Lior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9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Tech Support Triage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4240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Case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25384"/>
            <a:ext cx="212276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Classifies customer support tickets, identifies subsystem issues, and determines severity levels automatically.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63978" y="3444240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Important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63978" y="4025384"/>
            <a:ext cx="212276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and resources, speeds up resolution, prioritizes critical issues, routes to right experts.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647765" y="3444240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47765" y="4025384"/>
            <a:ext cx="22038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training data, varied staff experience, manual classification slows identification across diverse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550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386" y="328732"/>
            <a:ext cx="449972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 &amp; Approach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418386" y="881540"/>
            <a:ext cx="8307229" cy="1340046"/>
          </a:xfrm>
          <a:prstGeom prst="roundRect">
            <a:avLst>
              <a:gd name="adj" fmla="val 109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2"/>
          <p:cNvSpPr/>
          <p:nvPr/>
        </p:nvSpPr>
        <p:spPr>
          <a:xfrm>
            <a:off x="537924" y="1001078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08" y="1099661"/>
            <a:ext cx="161330" cy="1613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7924" y="1479233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Goal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37923" y="1737598"/>
            <a:ext cx="805291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analyze report tickets to predict component origin of the issue and severity level.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23981" y="2649140"/>
            <a:ext cx="4093845" cy="1614488"/>
          </a:xfrm>
          <a:prstGeom prst="roundRect">
            <a:avLst>
              <a:gd name="adj" fmla="val 109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Shape 6"/>
          <p:cNvSpPr/>
          <p:nvPr/>
        </p:nvSpPr>
        <p:spPr>
          <a:xfrm>
            <a:off x="555010" y="2711650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594" y="2810233"/>
            <a:ext cx="161330" cy="1613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5010" y="3133131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55010" y="3391496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reported issues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55010" y="3624501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Reporter metadata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555010" y="3857507"/>
            <a:ext cx="3854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description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4616410" y="2649139"/>
            <a:ext cx="4127301" cy="1614489"/>
          </a:xfrm>
          <a:prstGeom prst="roundRect">
            <a:avLst>
              <a:gd name="adj" fmla="val 128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2"/>
          <p:cNvSpPr/>
          <p:nvPr/>
        </p:nvSpPr>
        <p:spPr>
          <a:xfrm>
            <a:off x="4756903" y="2748262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7748" y="2846905"/>
            <a:ext cx="161330" cy="16133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739164" y="3226476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Outputs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4739164" y="3484842"/>
            <a:ext cx="806815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Component/subsystem location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4739164" y="3717847"/>
            <a:ext cx="806815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Severity: Low, Medium, High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423981" y="4319590"/>
            <a:ext cx="258496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Makes This Novel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418386" y="4691182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4" name="Text 18"/>
          <p:cNvSpPr/>
          <p:nvPr/>
        </p:nvSpPr>
        <p:spPr>
          <a:xfrm>
            <a:off x="553164" y="4825960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Dual Prediction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553164" y="5084326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both component and severity, not just single label.</a:t>
            </a: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418386" y="5529858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7" name="Text 21"/>
          <p:cNvSpPr/>
          <p:nvPr/>
        </p:nvSpPr>
        <p:spPr>
          <a:xfrm>
            <a:off x="553164" y="5664637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Training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53164" y="5923002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multiple methods and larger training datasets than current systems.</a:t>
            </a:r>
            <a:endParaRPr lang="en-US" sz="1100" dirty="0"/>
          </a:p>
        </p:txBody>
      </p:sp>
      <p:sp>
        <p:nvSpPr>
          <p:cNvPr id="29" name="Shape 23"/>
          <p:cNvSpPr/>
          <p:nvPr/>
        </p:nvSpPr>
        <p:spPr>
          <a:xfrm>
            <a:off x="418386" y="6368534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0" name="Text 24"/>
          <p:cNvSpPr/>
          <p:nvPr/>
        </p:nvSpPr>
        <p:spPr>
          <a:xfrm>
            <a:off x="553164" y="6503313"/>
            <a:ext cx="152221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Metadata Intelligence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553164" y="6761678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reporter metadata to gauge reliability and differentiate real issues from user errors. (E.g. experience, role…)</a:t>
            </a:r>
            <a:endParaRPr lang="en-US" sz="1100" dirty="0"/>
          </a:p>
        </p:txBody>
      </p:sp>
      <p:sp>
        <p:nvSpPr>
          <p:cNvPr id="32" name="Shape 26"/>
          <p:cNvSpPr/>
          <p:nvPr/>
        </p:nvSpPr>
        <p:spPr>
          <a:xfrm>
            <a:off x="418386" y="7207210"/>
            <a:ext cx="8307229" cy="719138"/>
          </a:xfrm>
          <a:prstGeom prst="roundRect">
            <a:avLst>
              <a:gd name="adj" fmla="val 249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3" name="Text 27"/>
          <p:cNvSpPr/>
          <p:nvPr/>
        </p:nvSpPr>
        <p:spPr>
          <a:xfrm>
            <a:off x="553164" y="7341989"/>
            <a:ext cx="16112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Impact Focus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553164" y="7600355"/>
            <a:ext cx="8037671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 based on domain-specific impact, not generic urgency.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A708758-C6C0-062E-1F5A-020E916C2B33}"/>
                  </a:ext>
                </a:extLst>
              </p14:cNvPr>
              <p14:cNvContentPartPr/>
              <p14:nvPr/>
            </p14:nvContentPartPr>
            <p14:xfrm>
              <a:off x="9863795" y="5044440"/>
              <a:ext cx="31320" cy="13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A708758-C6C0-062E-1F5A-020E916C2B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55155" y="5035440"/>
                <a:ext cx="48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00B77B-8A57-002C-EC41-B141CE9D0C79}"/>
                  </a:ext>
                </a:extLst>
              </p14:cNvPr>
              <p14:cNvContentPartPr/>
              <p14:nvPr/>
            </p14:nvContentPartPr>
            <p14:xfrm>
              <a:off x="5959108" y="252739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00B77B-8A57-002C-EC41-B141CE9D0C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0108" y="25183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5898" y="2248733"/>
            <a:ext cx="3706773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Models &amp; Techniques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15898" y="3077766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15898" y="3519845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994886" y="3570446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dirty="0"/>
              <a:t>D</a:t>
            </a:r>
            <a:r>
              <a:rPr lang="en-US"/>
              <a:t>istilbert</a:t>
            </a:r>
            <a:r>
              <a:rPr lang="en-US" dirty="0"/>
              <a:t>-base-uncased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4886" y="3948232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for ticket analysis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5898" y="4478774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994886" y="4529376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Llama-3-8B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94886" y="4907161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for classification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02604" y="3077766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Techniques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502604" y="3519845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7981593" y="3570446"/>
            <a:ext cx="28584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Supervised Fine-Tuned Classifier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981593" y="3948232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severity determination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02604" y="4478774"/>
            <a:ext cx="331589" cy="331589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6" name="Text 13"/>
          <p:cNvSpPr/>
          <p:nvPr/>
        </p:nvSpPr>
        <p:spPr>
          <a:xfrm>
            <a:off x="7981593" y="4529376"/>
            <a:ext cx="261437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Zero Shot Classification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981593" y="4907161"/>
            <a:ext cx="614052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component attribution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15898" y="5548020"/>
            <a:ext cx="13598604" cy="25956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9" name="Text 16"/>
          <p:cNvSpPr/>
          <p:nvPr/>
        </p:nvSpPr>
        <p:spPr>
          <a:xfrm>
            <a:off x="515898" y="5795010"/>
            <a:ext cx="30836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Fine-Tuning Approach</a:t>
            </a:r>
            <a:endParaRPr lang="en-US" sz="23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8" y="6384608"/>
            <a:ext cx="6799302" cy="58959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63297" y="7121604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Attribution Classifier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663297" y="7440335"/>
            <a:ext cx="65045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labeled dataset and evaluate on held-out test data</a:t>
            </a:r>
            <a:endParaRPr lang="en-US" sz="16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84608"/>
            <a:ext cx="6799302" cy="589598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462599" y="7121604"/>
            <a:ext cx="192738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Severity Classification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7462599" y="7440335"/>
            <a:ext cx="65045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Cross-entropy classification loss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FCA788-344E-ACDB-A8DC-99C3C28CC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4"/>
            <a:ext cx="14630399" cy="208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Generation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14pt Medium" pitchFamily="2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>
              <a:latin typeface="DM Sans 14pt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138249"/>
            <a:ext cx="36647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6280190" y="3312557"/>
            <a:ext cx="3378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Synthetic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029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typical IT system errors with generated workflow and components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>
              <a:latin typeface="DM Sans Medium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71748" y="3138249"/>
            <a:ext cx="3664863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Text 7"/>
          <p:cNvSpPr/>
          <p:nvPr/>
        </p:nvSpPr>
        <p:spPr>
          <a:xfrm>
            <a:off x="10171748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Generate Issue List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802975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possible issues for each system component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>
              <a:latin typeface="DM Sans Medium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0190" y="5643563"/>
            <a:ext cx="7556421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4" name="Text 11"/>
          <p:cNvSpPr/>
          <p:nvPr/>
        </p:nvSpPr>
        <p:spPr>
          <a:xfrm>
            <a:off x="6280190" y="5817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User Reports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natural-sounding reports with severity and component attribution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9930"/>
            <a:ext cx="4695944" cy="441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 &amp; Quality Metrics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184315"/>
            <a:ext cx="328719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Supervised Fine-Tuned Classifier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35437" y="1819632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/>
          <p:cNvSpPr/>
          <p:nvPr/>
        </p:nvSpPr>
        <p:spPr>
          <a:xfrm>
            <a:off x="494228" y="1726883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75" y="1832729"/>
            <a:ext cx="211812" cy="2118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9061" y="174902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Split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59061" y="2110859"/>
            <a:ext cx="608385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 train, 15% validation, 15% test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847249" y="2830949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Shape 7"/>
          <p:cNvSpPr/>
          <p:nvPr/>
        </p:nvSpPr>
        <p:spPr>
          <a:xfrm>
            <a:off x="706041" y="2738199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887" y="2844046"/>
            <a:ext cx="211812" cy="2118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70873" y="2760345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 &amp; Validate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270873" y="3122176"/>
            <a:ext cx="587204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labelled reports, validate to avoid overfit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1059061" y="3842266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5" name="Shape 11"/>
          <p:cNvSpPr/>
          <p:nvPr/>
        </p:nvSpPr>
        <p:spPr>
          <a:xfrm>
            <a:off x="917853" y="3749516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699" y="3855363"/>
            <a:ext cx="211812" cy="2118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482685" y="3771662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Evaluation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482685" y="4133493"/>
            <a:ext cx="566023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measurements on test set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495103" y="1184315"/>
            <a:ext cx="3006566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Zero-Shot Classification</a:t>
            </a:r>
            <a:endParaRPr lang="en-US" dirty="0"/>
          </a:p>
        </p:txBody>
      </p:sp>
      <p:sp>
        <p:nvSpPr>
          <p:cNvPr id="20" name="Shape 15"/>
          <p:cNvSpPr/>
          <p:nvPr/>
        </p:nvSpPr>
        <p:spPr>
          <a:xfrm>
            <a:off x="7636312" y="1819632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16"/>
          <p:cNvSpPr/>
          <p:nvPr/>
        </p:nvSpPr>
        <p:spPr>
          <a:xfrm>
            <a:off x="7495103" y="1726883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0950" y="1832729"/>
            <a:ext cx="211812" cy="21181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059936" y="174902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Prepare Dataset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059936" y="2110859"/>
            <a:ext cx="608385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labelled dataset for fine-tuning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7848124" y="2830949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6" name="Shape 20"/>
          <p:cNvSpPr/>
          <p:nvPr/>
        </p:nvSpPr>
        <p:spPr>
          <a:xfrm>
            <a:off x="7706916" y="2738199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2762" y="2844046"/>
            <a:ext cx="211812" cy="21181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271748" y="2760345"/>
            <a:ext cx="18122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Consistent Prompting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271748" y="3122176"/>
            <a:ext cx="587204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tests individually or batch</a:t>
            </a:r>
            <a:endParaRPr lang="en-US" sz="1400" dirty="0"/>
          </a:p>
        </p:txBody>
      </p:sp>
      <p:sp>
        <p:nvSpPr>
          <p:cNvPr id="30" name="Shape 23"/>
          <p:cNvSpPr/>
          <p:nvPr/>
        </p:nvSpPr>
        <p:spPr>
          <a:xfrm>
            <a:off x="8059936" y="3842266"/>
            <a:ext cx="141208" cy="658178"/>
          </a:xfrm>
          <a:prstGeom prst="roundRect">
            <a:avLst>
              <a:gd name="adj" fmla="val 150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1" name="Shape 24"/>
          <p:cNvSpPr/>
          <p:nvPr/>
        </p:nvSpPr>
        <p:spPr>
          <a:xfrm>
            <a:off x="7918728" y="3749516"/>
            <a:ext cx="423624" cy="423624"/>
          </a:xfrm>
          <a:prstGeom prst="roundRect">
            <a:avLst>
              <a:gd name="adj" fmla="val 107926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24574" y="3855363"/>
            <a:ext cx="211812" cy="211812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483560" y="3771662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Held-out test evaluation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8483560" y="4133493"/>
            <a:ext cx="566023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vs predicted labels for component</a:t>
            </a:r>
            <a:endParaRPr lang="en-US" sz="1400" dirty="0"/>
          </a:p>
        </p:txBody>
      </p:sp>
      <p:sp>
        <p:nvSpPr>
          <p:cNvPr id="35" name="Text 27"/>
          <p:cNvSpPr/>
          <p:nvPr/>
        </p:nvSpPr>
        <p:spPr>
          <a:xfrm>
            <a:off x="494228" y="4871204"/>
            <a:ext cx="3667125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Performance Indicators</a:t>
            </a:r>
            <a:endParaRPr lang="en-US" sz="220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4228" y="5436037"/>
            <a:ext cx="353020" cy="35302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494228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Accuracy</a:t>
            </a:r>
            <a:endParaRPr lang="en-US" sz="1600" dirty="0"/>
          </a:p>
        </p:txBody>
      </p:sp>
      <p:sp>
        <p:nvSpPr>
          <p:cNvPr id="38" name="Text 29"/>
          <p:cNvSpPr/>
          <p:nvPr/>
        </p:nvSpPr>
        <p:spPr>
          <a:xfrm>
            <a:off x="494228" y="6270784"/>
            <a:ext cx="4429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correctness</a:t>
            </a:r>
            <a:endParaRPr lang="en-US" sz="1400" dirty="0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00280" y="5436037"/>
            <a:ext cx="353020" cy="35302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100280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41" name="Text 31"/>
          <p:cNvSpPr/>
          <p:nvPr/>
        </p:nvSpPr>
        <p:spPr>
          <a:xfrm>
            <a:off x="5100280" y="6270784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positive rate</a:t>
            </a:r>
            <a:endParaRPr lang="en-US" sz="1400" dirty="0"/>
          </a:p>
        </p:txBody>
      </p:sp>
      <p:pic>
        <p:nvPicPr>
          <p:cNvPr id="42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06451" y="5436037"/>
            <a:ext cx="353020" cy="35302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9706451" y="5965508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Recall</a:t>
            </a:r>
            <a:endParaRPr lang="en-US" sz="1600" dirty="0"/>
          </a:p>
        </p:txBody>
      </p:sp>
      <p:sp>
        <p:nvSpPr>
          <p:cNvPr id="44" name="Text 33"/>
          <p:cNvSpPr/>
          <p:nvPr/>
        </p:nvSpPr>
        <p:spPr>
          <a:xfrm>
            <a:off x="9706451" y="6270784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measure</a:t>
            </a:r>
            <a:endParaRPr lang="en-US" sz="1400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228" y="6779062"/>
            <a:ext cx="353020" cy="35302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494228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F1 Score</a:t>
            </a:r>
            <a:endParaRPr lang="en-US" sz="1600" dirty="0"/>
          </a:p>
        </p:txBody>
      </p:sp>
      <p:sp>
        <p:nvSpPr>
          <p:cNvPr id="47" name="Text 35"/>
          <p:cNvSpPr/>
          <p:nvPr/>
        </p:nvSpPr>
        <p:spPr>
          <a:xfrm>
            <a:off x="494228" y="7613809"/>
            <a:ext cx="4429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metric</a:t>
            </a:r>
            <a:endParaRPr lang="en-US" sz="1400" dirty="0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0280" y="6779062"/>
            <a:ext cx="353020" cy="353020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5100280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Confusion Matrix</a:t>
            </a:r>
            <a:endParaRPr lang="en-US" sz="1600" dirty="0"/>
          </a:p>
        </p:txBody>
      </p:sp>
      <p:sp>
        <p:nvSpPr>
          <p:cNvPr id="50" name="Text 37"/>
          <p:cNvSpPr/>
          <p:nvPr/>
        </p:nvSpPr>
        <p:spPr>
          <a:xfrm>
            <a:off x="5100280" y="7613809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breakdown</a:t>
            </a:r>
            <a:endParaRPr lang="en-US" sz="1400" dirty="0"/>
          </a:p>
        </p:txBody>
      </p:sp>
      <p:sp>
        <p:nvSpPr>
          <p:cNvPr id="52" name="Text 36">
            <a:extLst>
              <a:ext uri="{FF2B5EF4-FFF2-40B4-BE49-F238E27FC236}">
                <a16:creationId xmlns:a16="http://schemas.microsoft.com/office/drawing/2014/main" id="{FDF11355-DC9F-4A7A-9E19-5BAE1FB11093}"/>
              </a:ext>
            </a:extLst>
          </p:cNvPr>
          <p:cNvSpPr/>
          <p:nvPr/>
        </p:nvSpPr>
        <p:spPr>
          <a:xfrm>
            <a:off x="9706451" y="730853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Macro-F1 </a:t>
            </a:r>
            <a:endParaRPr lang="en-US" sz="1600" dirty="0"/>
          </a:p>
        </p:txBody>
      </p:sp>
      <p:sp>
        <p:nvSpPr>
          <p:cNvPr id="53" name="Text 37">
            <a:extLst>
              <a:ext uri="{FF2B5EF4-FFF2-40B4-BE49-F238E27FC236}">
                <a16:creationId xmlns:a16="http://schemas.microsoft.com/office/drawing/2014/main" id="{9C1DEC19-A472-40BA-9FDB-81D54A5B9BFF}"/>
              </a:ext>
            </a:extLst>
          </p:cNvPr>
          <p:cNvSpPr/>
          <p:nvPr/>
        </p:nvSpPr>
        <p:spPr>
          <a:xfrm>
            <a:off x="9700115" y="7613221"/>
            <a:ext cx="44297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Average F1 across classes</a:t>
            </a:r>
            <a:endParaRPr lang="en-US" sz="1400" dirty="0"/>
          </a:p>
        </p:txBody>
      </p:sp>
      <p:pic>
        <p:nvPicPr>
          <p:cNvPr id="57" name="גרפיקה 56" descr="פטיש">
            <a:extLst>
              <a:ext uri="{FF2B5EF4-FFF2-40B4-BE49-F238E27FC236}">
                <a16:creationId xmlns:a16="http://schemas.microsoft.com/office/drawing/2014/main" id="{465C2B29-A282-41C9-953D-8B4B5035530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05813" y="6693202"/>
            <a:ext cx="443161" cy="443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361</Words>
  <Application>Microsoft Office PowerPoint</Application>
  <PresentationFormat>Custom</PresentationFormat>
  <Paragraphs>88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DM Sans Medium</vt:lpstr>
      <vt:lpstr>Aptos Display</vt:lpstr>
      <vt:lpstr>Arial</vt:lpstr>
      <vt:lpstr>Aptos</vt:lpstr>
      <vt:lpstr>DM Sans 14pt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subject/>
  <dc:creator>ליאור מזרחי</dc:creator>
  <cp:lastModifiedBy>abed haj yahia</cp:lastModifiedBy>
  <cp:revision>25</cp:revision>
  <dcterms:created xsi:type="dcterms:W3CDTF">2025-11-29T09:00:19Z</dcterms:created>
  <dcterms:modified xsi:type="dcterms:W3CDTF">2025-12-19T14:48:59Z</dcterms:modified>
</cp:coreProperties>
</file>